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1" r:id="rId3"/>
    <p:sldId id="323" r:id="rId4"/>
    <p:sldId id="324" r:id="rId5"/>
    <p:sldId id="322" r:id="rId6"/>
    <p:sldId id="313" r:id="rId7"/>
    <p:sldId id="326" r:id="rId8"/>
    <p:sldId id="315" r:id="rId9"/>
    <p:sldId id="312" r:id="rId10"/>
    <p:sldId id="325" r:id="rId11"/>
    <p:sldId id="319" r:id="rId12"/>
    <p:sldId id="314" r:id="rId13"/>
    <p:sldId id="316" r:id="rId14"/>
    <p:sldId id="320" r:id="rId15"/>
    <p:sldId id="321" r:id="rId16"/>
    <p:sldId id="317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8319" autoAdjust="0"/>
  </p:normalViewPr>
  <p:slideViewPr>
    <p:cSldViewPr>
      <p:cViewPr varScale="1">
        <p:scale>
          <a:sx n="36" d="100"/>
          <a:sy n="36" d="100"/>
        </p:scale>
        <p:origin x="6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0C70B-C8F7-423C-BAB6-BC3D27E8C03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8481D-1EE5-4132-AEF3-93F10ADD2F48}">
      <dgm:prSet phldrT="[Text]"/>
      <dgm:spPr/>
      <dgm:t>
        <a:bodyPr/>
        <a:lstStyle/>
        <a:p>
          <a:r>
            <a:rPr lang="en-US" dirty="0" smtClean="0"/>
            <a:t>Fall Faculty &amp; Staff Orientation (2-4 days)</a:t>
          </a:r>
          <a:endParaRPr lang="en-US" dirty="0"/>
        </a:p>
      </dgm:t>
    </dgm:pt>
    <dgm:pt modelId="{1AF01260-1558-4300-A41A-ADA6033DF0AA}" type="parTrans" cxnId="{88EAEF46-919C-4D65-B922-103F3017AA4C}">
      <dgm:prSet/>
      <dgm:spPr/>
      <dgm:t>
        <a:bodyPr/>
        <a:lstStyle/>
        <a:p>
          <a:endParaRPr lang="en-US"/>
        </a:p>
      </dgm:t>
    </dgm:pt>
    <dgm:pt modelId="{2A1D5470-FC56-4F5F-8C1F-5FEF7277DFC2}" type="sibTrans" cxnId="{88EAEF46-919C-4D65-B922-103F3017AA4C}">
      <dgm:prSet/>
      <dgm:spPr/>
      <dgm:t>
        <a:bodyPr/>
        <a:lstStyle/>
        <a:p>
          <a:endParaRPr lang="en-US"/>
        </a:p>
      </dgm:t>
    </dgm:pt>
    <dgm:pt modelId="{6535C5F6-0754-4456-BEFC-78FEED5DA81A}">
      <dgm:prSet phldrT="[Text]"/>
      <dgm:spPr/>
      <dgm:t>
        <a:bodyPr/>
        <a:lstStyle/>
        <a:p>
          <a:r>
            <a:rPr lang="en-US" dirty="0" err="1" smtClean="0"/>
            <a:t>HR</a:t>
          </a:r>
          <a:r>
            <a:rPr lang="en-US" dirty="0" smtClean="0"/>
            <a:t> Orientation (1 day)</a:t>
          </a:r>
          <a:endParaRPr lang="en-US" dirty="0"/>
        </a:p>
      </dgm:t>
    </dgm:pt>
    <dgm:pt modelId="{ECDA5E61-1538-43CE-B315-4CEE9C4FC177}" type="parTrans" cxnId="{E684AA75-383C-40DA-B215-5F274AB6B956}">
      <dgm:prSet/>
      <dgm:spPr/>
      <dgm:t>
        <a:bodyPr/>
        <a:lstStyle/>
        <a:p>
          <a:endParaRPr lang="en-US"/>
        </a:p>
      </dgm:t>
    </dgm:pt>
    <dgm:pt modelId="{B32BE20D-3E36-4598-92F4-52088907999B}" type="sibTrans" cxnId="{E684AA75-383C-40DA-B215-5F274AB6B956}">
      <dgm:prSet/>
      <dgm:spPr/>
      <dgm:t>
        <a:bodyPr/>
        <a:lstStyle/>
        <a:p>
          <a:endParaRPr lang="en-US"/>
        </a:p>
      </dgm:t>
    </dgm:pt>
    <dgm:pt modelId="{841FE2A9-5EC6-4B34-A03D-81F28837366F}">
      <dgm:prSet phldrT="[Text]"/>
      <dgm:spPr/>
      <dgm:t>
        <a:bodyPr/>
        <a:lstStyle/>
        <a:p>
          <a:r>
            <a:rPr lang="en-US" dirty="0" smtClean="0"/>
            <a:t>Adjunct Faculty Orientation (1/2 day)</a:t>
          </a:r>
          <a:endParaRPr lang="en-US" dirty="0"/>
        </a:p>
      </dgm:t>
    </dgm:pt>
    <dgm:pt modelId="{0B6C3BE5-124E-4D68-BF8C-C3691D1D577B}" type="parTrans" cxnId="{B258371B-BCBF-4F6B-8F03-74DF2613905B}">
      <dgm:prSet/>
      <dgm:spPr/>
      <dgm:t>
        <a:bodyPr/>
        <a:lstStyle/>
        <a:p>
          <a:endParaRPr lang="en-US"/>
        </a:p>
      </dgm:t>
    </dgm:pt>
    <dgm:pt modelId="{8C1546E1-5F1E-41AB-B7CB-CF6E7F540282}" type="sibTrans" cxnId="{B258371B-BCBF-4F6B-8F03-74DF2613905B}">
      <dgm:prSet/>
      <dgm:spPr/>
      <dgm:t>
        <a:bodyPr/>
        <a:lstStyle/>
        <a:p>
          <a:endParaRPr lang="en-US"/>
        </a:p>
      </dgm:t>
    </dgm:pt>
    <dgm:pt modelId="{35671E0B-04B4-4E9A-B471-BE981827DF62}">
      <dgm:prSet/>
      <dgm:spPr/>
      <dgm:t>
        <a:bodyPr/>
        <a:lstStyle/>
        <a:p>
          <a:r>
            <a:rPr lang="en-US" dirty="0" smtClean="0"/>
            <a:t>Faculty Mentorship (ongoing)</a:t>
          </a:r>
          <a:endParaRPr lang="en-US" dirty="0"/>
        </a:p>
      </dgm:t>
    </dgm:pt>
    <dgm:pt modelId="{FD3A343E-4BC1-4FA0-A975-DFD1A76BEE83}" type="parTrans" cxnId="{59E8059A-EEF5-45DF-90B1-41A21730C99F}">
      <dgm:prSet/>
      <dgm:spPr/>
      <dgm:t>
        <a:bodyPr/>
        <a:lstStyle/>
        <a:p>
          <a:endParaRPr lang="en-US"/>
        </a:p>
      </dgm:t>
    </dgm:pt>
    <dgm:pt modelId="{D3C380EA-A61D-4382-80E8-A08A7ADE6C35}" type="sibTrans" cxnId="{59E8059A-EEF5-45DF-90B1-41A21730C99F}">
      <dgm:prSet/>
      <dgm:spPr/>
      <dgm:t>
        <a:bodyPr/>
        <a:lstStyle/>
        <a:p>
          <a:endParaRPr lang="en-US"/>
        </a:p>
      </dgm:t>
    </dgm:pt>
    <dgm:pt modelId="{B456E1EB-D2F0-408D-85D5-6ADA03DA3BE5}" type="pres">
      <dgm:prSet presAssocID="{C4E0C70B-C8F7-423C-BAB6-BC3D27E8C0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8C8D98-357C-4761-98DE-771176141BE9}" type="pres">
      <dgm:prSet presAssocID="{C4E0C70B-C8F7-423C-BAB6-BC3D27E8C03C}" presName="Name1" presStyleCnt="0"/>
      <dgm:spPr/>
    </dgm:pt>
    <dgm:pt modelId="{ACE0EE0E-8F8F-4FE1-A277-0019E798ECFB}" type="pres">
      <dgm:prSet presAssocID="{C4E0C70B-C8F7-423C-BAB6-BC3D27E8C03C}" presName="cycle" presStyleCnt="0"/>
      <dgm:spPr/>
    </dgm:pt>
    <dgm:pt modelId="{B3F99C7B-1AAE-4FFF-B7C0-CAEE75E0E4F5}" type="pres">
      <dgm:prSet presAssocID="{C4E0C70B-C8F7-423C-BAB6-BC3D27E8C03C}" presName="srcNode" presStyleLbl="node1" presStyleIdx="0" presStyleCnt="4"/>
      <dgm:spPr/>
    </dgm:pt>
    <dgm:pt modelId="{4A98F4BD-9AA7-4870-9E7E-17708A507787}" type="pres">
      <dgm:prSet presAssocID="{C4E0C70B-C8F7-423C-BAB6-BC3D27E8C03C}" presName="conn" presStyleLbl="parChTrans1D2" presStyleIdx="0" presStyleCnt="1"/>
      <dgm:spPr/>
      <dgm:t>
        <a:bodyPr/>
        <a:lstStyle/>
        <a:p>
          <a:endParaRPr lang="en-US"/>
        </a:p>
      </dgm:t>
    </dgm:pt>
    <dgm:pt modelId="{FD84EB23-E531-4FE7-B1E1-AAAFF0EBA801}" type="pres">
      <dgm:prSet presAssocID="{C4E0C70B-C8F7-423C-BAB6-BC3D27E8C03C}" presName="extraNode" presStyleLbl="node1" presStyleIdx="0" presStyleCnt="4"/>
      <dgm:spPr/>
    </dgm:pt>
    <dgm:pt modelId="{F2620DFD-B683-41B7-8531-89AED089B757}" type="pres">
      <dgm:prSet presAssocID="{C4E0C70B-C8F7-423C-BAB6-BC3D27E8C03C}" presName="dstNode" presStyleLbl="node1" presStyleIdx="0" presStyleCnt="4"/>
      <dgm:spPr/>
    </dgm:pt>
    <dgm:pt modelId="{42E8E35A-FD83-4226-8188-668BE0CDDCE9}" type="pres">
      <dgm:prSet presAssocID="{D4D8481D-1EE5-4132-AEF3-93F10ADD2F4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AACFF-B572-4689-8260-D8B8A6EB74F0}" type="pres">
      <dgm:prSet presAssocID="{D4D8481D-1EE5-4132-AEF3-93F10ADD2F48}" presName="accent_1" presStyleCnt="0"/>
      <dgm:spPr/>
    </dgm:pt>
    <dgm:pt modelId="{42B825DB-9C74-4054-8E35-323DA89EB53F}" type="pres">
      <dgm:prSet presAssocID="{D4D8481D-1EE5-4132-AEF3-93F10ADD2F48}" presName="accentRepeatNode" presStyleLbl="solidFgAcc1" presStyleIdx="0" presStyleCnt="4"/>
      <dgm:spPr/>
    </dgm:pt>
    <dgm:pt modelId="{5E09DB9E-4FBC-4B68-A396-068A1310AB2D}" type="pres">
      <dgm:prSet presAssocID="{6535C5F6-0754-4456-BEFC-78FEED5DA81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5036-DAFA-4D31-812B-1A5C811323EE}" type="pres">
      <dgm:prSet presAssocID="{6535C5F6-0754-4456-BEFC-78FEED5DA81A}" presName="accent_2" presStyleCnt="0"/>
      <dgm:spPr/>
    </dgm:pt>
    <dgm:pt modelId="{538419C8-EA30-49CB-B3D5-7ED5174D4870}" type="pres">
      <dgm:prSet presAssocID="{6535C5F6-0754-4456-BEFC-78FEED5DA81A}" presName="accentRepeatNode" presStyleLbl="solidFgAcc1" presStyleIdx="1" presStyleCnt="4"/>
      <dgm:spPr/>
    </dgm:pt>
    <dgm:pt modelId="{03F25F3D-82C6-45CD-8E0F-6C8DAA7D88FB}" type="pres">
      <dgm:prSet presAssocID="{841FE2A9-5EC6-4B34-A03D-81F2883736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DE7B1-8009-411D-A938-1B2D876983FE}" type="pres">
      <dgm:prSet presAssocID="{841FE2A9-5EC6-4B34-A03D-81F28837366F}" presName="accent_3" presStyleCnt="0"/>
      <dgm:spPr/>
    </dgm:pt>
    <dgm:pt modelId="{C2E99B7F-7284-4048-ACF7-BF30E174EA09}" type="pres">
      <dgm:prSet presAssocID="{841FE2A9-5EC6-4B34-A03D-81F28837366F}" presName="accentRepeatNode" presStyleLbl="solidFgAcc1" presStyleIdx="2" presStyleCnt="4"/>
      <dgm:spPr/>
    </dgm:pt>
    <dgm:pt modelId="{D119CFC7-A5B9-4579-818E-5AE466668C01}" type="pres">
      <dgm:prSet presAssocID="{35671E0B-04B4-4E9A-B471-BE981827DF6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4135F-F3A2-47E3-97BA-912D00FE2C92}" type="pres">
      <dgm:prSet presAssocID="{35671E0B-04B4-4E9A-B471-BE981827DF62}" presName="accent_4" presStyleCnt="0"/>
      <dgm:spPr/>
    </dgm:pt>
    <dgm:pt modelId="{C6CE1617-E2BA-4C0F-A419-773530AB9048}" type="pres">
      <dgm:prSet presAssocID="{35671E0B-04B4-4E9A-B471-BE981827DF62}" presName="accentRepeatNode" presStyleLbl="solidFgAcc1" presStyleIdx="3" presStyleCnt="4"/>
      <dgm:spPr/>
    </dgm:pt>
  </dgm:ptLst>
  <dgm:cxnLst>
    <dgm:cxn modelId="{B258371B-BCBF-4F6B-8F03-74DF2613905B}" srcId="{C4E0C70B-C8F7-423C-BAB6-BC3D27E8C03C}" destId="{841FE2A9-5EC6-4B34-A03D-81F28837366F}" srcOrd="2" destOrd="0" parTransId="{0B6C3BE5-124E-4D68-BF8C-C3691D1D577B}" sibTransId="{8C1546E1-5F1E-41AB-B7CB-CF6E7F540282}"/>
    <dgm:cxn modelId="{1ABE21FB-6946-49BA-A83D-7E64CF7AA444}" type="presOf" srcId="{841FE2A9-5EC6-4B34-A03D-81F28837366F}" destId="{03F25F3D-82C6-45CD-8E0F-6C8DAA7D88FB}" srcOrd="0" destOrd="0" presId="urn:microsoft.com/office/officeart/2008/layout/VerticalCurvedList"/>
    <dgm:cxn modelId="{D7908075-E14C-46DA-8EC3-46320748010F}" type="presOf" srcId="{D4D8481D-1EE5-4132-AEF3-93F10ADD2F48}" destId="{42E8E35A-FD83-4226-8188-668BE0CDDCE9}" srcOrd="0" destOrd="0" presId="urn:microsoft.com/office/officeart/2008/layout/VerticalCurvedList"/>
    <dgm:cxn modelId="{9BD3FB30-9000-485E-9871-73295232EA6C}" type="presOf" srcId="{2A1D5470-FC56-4F5F-8C1F-5FEF7277DFC2}" destId="{4A98F4BD-9AA7-4870-9E7E-17708A507787}" srcOrd="0" destOrd="0" presId="urn:microsoft.com/office/officeart/2008/layout/VerticalCurvedList"/>
    <dgm:cxn modelId="{8CFCBA6C-CC5E-4866-8FCF-3A196682B02C}" type="presOf" srcId="{C4E0C70B-C8F7-423C-BAB6-BC3D27E8C03C}" destId="{B456E1EB-D2F0-408D-85D5-6ADA03DA3BE5}" srcOrd="0" destOrd="0" presId="urn:microsoft.com/office/officeart/2008/layout/VerticalCurvedList"/>
    <dgm:cxn modelId="{A65EBCB3-F036-4AB6-B9C2-B24E47AEECBC}" type="presOf" srcId="{6535C5F6-0754-4456-BEFC-78FEED5DA81A}" destId="{5E09DB9E-4FBC-4B68-A396-068A1310AB2D}" srcOrd="0" destOrd="0" presId="urn:microsoft.com/office/officeart/2008/layout/VerticalCurvedList"/>
    <dgm:cxn modelId="{E684AA75-383C-40DA-B215-5F274AB6B956}" srcId="{C4E0C70B-C8F7-423C-BAB6-BC3D27E8C03C}" destId="{6535C5F6-0754-4456-BEFC-78FEED5DA81A}" srcOrd="1" destOrd="0" parTransId="{ECDA5E61-1538-43CE-B315-4CEE9C4FC177}" sibTransId="{B32BE20D-3E36-4598-92F4-52088907999B}"/>
    <dgm:cxn modelId="{59E8059A-EEF5-45DF-90B1-41A21730C99F}" srcId="{C4E0C70B-C8F7-423C-BAB6-BC3D27E8C03C}" destId="{35671E0B-04B4-4E9A-B471-BE981827DF62}" srcOrd="3" destOrd="0" parTransId="{FD3A343E-4BC1-4FA0-A975-DFD1A76BEE83}" sibTransId="{D3C380EA-A61D-4382-80E8-A08A7ADE6C35}"/>
    <dgm:cxn modelId="{C9B77D85-664E-4EAF-919A-3A9BED708D0A}" type="presOf" srcId="{35671E0B-04B4-4E9A-B471-BE981827DF62}" destId="{D119CFC7-A5B9-4579-818E-5AE466668C01}" srcOrd="0" destOrd="0" presId="urn:microsoft.com/office/officeart/2008/layout/VerticalCurvedList"/>
    <dgm:cxn modelId="{88EAEF46-919C-4D65-B922-103F3017AA4C}" srcId="{C4E0C70B-C8F7-423C-BAB6-BC3D27E8C03C}" destId="{D4D8481D-1EE5-4132-AEF3-93F10ADD2F48}" srcOrd="0" destOrd="0" parTransId="{1AF01260-1558-4300-A41A-ADA6033DF0AA}" sibTransId="{2A1D5470-FC56-4F5F-8C1F-5FEF7277DFC2}"/>
    <dgm:cxn modelId="{2D170FA0-4E18-4EF0-A102-D7A496058A5E}" type="presParOf" srcId="{B456E1EB-D2F0-408D-85D5-6ADA03DA3BE5}" destId="{DA8C8D98-357C-4761-98DE-771176141BE9}" srcOrd="0" destOrd="0" presId="urn:microsoft.com/office/officeart/2008/layout/VerticalCurvedList"/>
    <dgm:cxn modelId="{A78B66C0-ABE4-49FE-9CE8-778B30FD8B9C}" type="presParOf" srcId="{DA8C8D98-357C-4761-98DE-771176141BE9}" destId="{ACE0EE0E-8F8F-4FE1-A277-0019E798ECFB}" srcOrd="0" destOrd="0" presId="urn:microsoft.com/office/officeart/2008/layout/VerticalCurvedList"/>
    <dgm:cxn modelId="{DE40891E-2954-47BF-8121-B69AF0D67B9F}" type="presParOf" srcId="{ACE0EE0E-8F8F-4FE1-A277-0019E798ECFB}" destId="{B3F99C7B-1AAE-4FFF-B7C0-CAEE75E0E4F5}" srcOrd="0" destOrd="0" presId="urn:microsoft.com/office/officeart/2008/layout/VerticalCurvedList"/>
    <dgm:cxn modelId="{B641827A-A632-42AF-9EC0-11AE87DE1E0F}" type="presParOf" srcId="{ACE0EE0E-8F8F-4FE1-A277-0019E798ECFB}" destId="{4A98F4BD-9AA7-4870-9E7E-17708A507787}" srcOrd="1" destOrd="0" presId="urn:microsoft.com/office/officeart/2008/layout/VerticalCurvedList"/>
    <dgm:cxn modelId="{F0F155A1-2D68-4877-9CB5-F2C6D1F9347D}" type="presParOf" srcId="{ACE0EE0E-8F8F-4FE1-A277-0019E798ECFB}" destId="{FD84EB23-E531-4FE7-B1E1-AAAFF0EBA801}" srcOrd="2" destOrd="0" presId="urn:microsoft.com/office/officeart/2008/layout/VerticalCurvedList"/>
    <dgm:cxn modelId="{3F390BD3-700E-4DB8-BDF0-8082C6139176}" type="presParOf" srcId="{ACE0EE0E-8F8F-4FE1-A277-0019E798ECFB}" destId="{F2620DFD-B683-41B7-8531-89AED089B757}" srcOrd="3" destOrd="0" presId="urn:microsoft.com/office/officeart/2008/layout/VerticalCurvedList"/>
    <dgm:cxn modelId="{40480298-EBC0-4A7B-86CE-D55B24C2D83D}" type="presParOf" srcId="{DA8C8D98-357C-4761-98DE-771176141BE9}" destId="{42E8E35A-FD83-4226-8188-668BE0CDDCE9}" srcOrd="1" destOrd="0" presId="urn:microsoft.com/office/officeart/2008/layout/VerticalCurvedList"/>
    <dgm:cxn modelId="{48DE31A7-F71B-4C75-BA5D-864BAF2A238C}" type="presParOf" srcId="{DA8C8D98-357C-4761-98DE-771176141BE9}" destId="{FB8AACFF-B572-4689-8260-D8B8A6EB74F0}" srcOrd="2" destOrd="0" presId="urn:microsoft.com/office/officeart/2008/layout/VerticalCurvedList"/>
    <dgm:cxn modelId="{85991CF8-2ADF-4CF2-B17B-743D68438DD4}" type="presParOf" srcId="{FB8AACFF-B572-4689-8260-D8B8A6EB74F0}" destId="{42B825DB-9C74-4054-8E35-323DA89EB53F}" srcOrd="0" destOrd="0" presId="urn:microsoft.com/office/officeart/2008/layout/VerticalCurvedList"/>
    <dgm:cxn modelId="{62727F73-0BDB-47F7-95EF-D37CDFCEAABB}" type="presParOf" srcId="{DA8C8D98-357C-4761-98DE-771176141BE9}" destId="{5E09DB9E-4FBC-4B68-A396-068A1310AB2D}" srcOrd="3" destOrd="0" presId="urn:microsoft.com/office/officeart/2008/layout/VerticalCurvedList"/>
    <dgm:cxn modelId="{29CA4A05-5D24-443B-A744-2A75B4035DE9}" type="presParOf" srcId="{DA8C8D98-357C-4761-98DE-771176141BE9}" destId="{E5F45036-DAFA-4D31-812B-1A5C811323EE}" srcOrd="4" destOrd="0" presId="urn:microsoft.com/office/officeart/2008/layout/VerticalCurvedList"/>
    <dgm:cxn modelId="{9B0D5FF7-CBDC-406B-8270-5119EF1D81BE}" type="presParOf" srcId="{E5F45036-DAFA-4D31-812B-1A5C811323EE}" destId="{538419C8-EA30-49CB-B3D5-7ED5174D4870}" srcOrd="0" destOrd="0" presId="urn:microsoft.com/office/officeart/2008/layout/VerticalCurvedList"/>
    <dgm:cxn modelId="{4AD6AA2E-A10E-4F44-9E2C-C9748214443C}" type="presParOf" srcId="{DA8C8D98-357C-4761-98DE-771176141BE9}" destId="{03F25F3D-82C6-45CD-8E0F-6C8DAA7D88FB}" srcOrd="5" destOrd="0" presId="urn:microsoft.com/office/officeart/2008/layout/VerticalCurvedList"/>
    <dgm:cxn modelId="{F3A02C61-83BA-4155-8DFC-7D7B88AA66C3}" type="presParOf" srcId="{DA8C8D98-357C-4761-98DE-771176141BE9}" destId="{AF5DE7B1-8009-411D-A938-1B2D876983FE}" srcOrd="6" destOrd="0" presId="urn:microsoft.com/office/officeart/2008/layout/VerticalCurvedList"/>
    <dgm:cxn modelId="{088E2587-16CF-4132-AE30-77B19842E07B}" type="presParOf" srcId="{AF5DE7B1-8009-411D-A938-1B2D876983FE}" destId="{C2E99B7F-7284-4048-ACF7-BF30E174EA09}" srcOrd="0" destOrd="0" presId="urn:microsoft.com/office/officeart/2008/layout/VerticalCurvedList"/>
    <dgm:cxn modelId="{420AE671-2858-4293-A458-87BDE5389DDA}" type="presParOf" srcId="{DA8C8D98-357C-4761-98DE-771176141BE9}" destId="{D119CFC7-A5B9-4579-818E-5AE466668C01}" srcOrd="7" destOrd="0" presId="urn:microsoft.com/office/officeart/2008/layout/VerticalCurvedList"/>
    <dgm:cxn modelId="{90E3DA7E-676A-4870-A1BE-6C4CC5A0F739}" type="presParOf" srcId="{DA8C8D98-357C-4761-98DE-771176141BE9}" destId="{CE34135F-F3A2-47E3-97BA-912D00FE2C92}" srcOrd="8" destOrd="0" presId="urn:microsoft.com/office/officeart/2008/layout/VerticalCurvedList"/>
    <dgm:cxn modelId="{5BA7ABF3-0169-45A3-87F6-DD64A3ECF867}" type="presParOf" srcId="{CE34135F-F3A2-47E3-97BA-912D00FE2C92}" destId="{C6CE1617-E2BA-4C0F-A419-773530AB90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D076-E7B9-4BF7-A5A7-596E9847BCB6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7AF2-97C7-4F9E-869F-44B3444976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Aviqtuaqatigiigniq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Faculty – Village visits - Caitlin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4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3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– Columbia</a:t>
            </a:r>
            <a:r>
              <a:rPr lang="en-US" baseline="0" dirty="0" smtClean="0"/>
              <a:t> College Chicago</a:t>
            </a:r>
            <a:endParaRPr lang="en-US" dirty="0" smtClean="0"/>
          </a:p>
          <a:p>
            <a:r>
              <a:rPr lang="en-US" dirty="0" smtClean="0"/>
              <a:t>2 – Georgia </a:t>
            </a:r>
            <a:r>
              <a:rPr lang="en-US" dirty="0" err="1" smtClean="0"/>
              <a:t>Gwynnett</a:t>
            </a:r>
            <a:r>
              <a:rPr lang="en-US" baseline="0" dirty="0" smtClean="0"/>
              <a:t> College</a:t>
            </a:r>
          </a:p>
          <a:p>
            <a:r>
              <a:rPr lang="en-US" baseline="0" dirty="0" smtClean="0"/>
              <a:t>3 – Cornell College</a:t>
            </a:r>
          </a:p>
          <a:p>
            <a:r>
              <a:rPr lang="en-US" baseline="0" dirty="0" smtClean="0"/>
              <a:t>4 – Whitman College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Policy &amp; Procedure – Employee</a:t>
            </a:r>
            <a:r>
              <a:rPr lang="en-US" sz="1400" baseline="0" dirty="0" smtClean="0"/>
              <a:t> or Faculty </a:t>
            </a:r>
            <a:r>
              <a:rPr lang="en-US" sz="1400" baseline="0" dirty="0" err="1" smtClean="0"/>
              <a:t>HB</a:t>
            </a:r>
            <a:r>
              <a:rPr lang="en-US" sz="1400" baseline="0" dirty="0" smtClean="0"/>
              <a:t>/how to order textbooks/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Technology- CAMS</a:t>
            </a:r>
            <a:r>
              <a:rPr lang="en-US" sz="1400" baseline="0" dirty="0" smtClean="0"/>
              <a:t> – submitting grades, attendance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Instructional electronic infrastructure – email, library, </a:t>
            </a:r>
            <a:r>
              <a:rPr lang="en-US" sz="1400" baseline="0" dirty="0" err="1" smtClean="0"/>
              <a:t>moodle</a:t>
            </a:r>
            <a:r>
              <a:rPr lang="en-US" sz="1400" baseline="0" dirty="0" smtClean="0"/>
              <a:t>, blackboard, etc.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Pedagogy – Engaging students, place-based</a:t>
            </a:r>
            <a:r>
              <a:rPr lang="en-US" sz="1400" baseline="0" dirty="0" smtClean="0"/>
              <a:t> learning </a:t>
            </a:r>
            <a:r>
              <a:rPr lang="en-US" sz="1400" baseline="0" dirty="0" err="1" smtClean="0"/>
              <a:t>actvities</a:t>
            </a:r>
            <a:r>
              <a:rPr lang="en-US" sz="1400" baseline="0" dirty="0" smtClean="0"/>
              <a:t>,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Regulatory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Accreditation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First</a:t>
            </a:r>
            <a:r>
              <a:rPr lang="en-US" sz="1400" baseline="0" dirty="0" smtClean="0"/>
              <a:t> 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OSHA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err="1" smtClean="0"/>
              <a:t>FERPA</a:t>
            </a:r>
            <a:endParaRPr lang="en-US" sz="140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Anti-Discrimination/Harassment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Social Interaction/Team Building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Cultural Orientations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Organizational culture, Native culture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institution</a:t>
            </a:r>
            <a:r>
              <a:rPr lang="en-US" baseline="0" dirty="0" smtClean="0"/>
              <a:t> – about 110 full-time/part-time employees</a:t>
            </a:r>
          </a:p>
          <a:p>
            <a:r>
              <a:rPr lang="en-US" baseline="0" dirty="0" smtClean="0"/>
              <a:t>13 FT faculty</a:t>
            </a:r>
          </a:p>
          <a:p>
            <a:r>
              <a:rPr lang="en-US" baseline="0" dirty="0" smtClean="0"/>
              <a:t>20-30 PT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8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institution</a:t>
            </a:r>
            <a:r>
              <a:rPr lang="en-US" baseline="0" dirty="0" smtClean="0"/>
              <a:t> – about 110 full-time/part-time employees</a:t>
            </a:r>
          </a:p>
          <a:p>
            <a:r>
              <a:rPr lang="en-US" baseline="0" dirty="0" smtClean="0"/>
              <a:t>13 FT faculty</a:t>
            </a:r>
          </a:p>
          <a:p>
            <a:r>
              <a:rPr lang="en-US" baseline="0" dirty="0" smtClean="0"/>
              <a:t>20-30 PT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HR</a:t>
            </a:r>
            <a:r>
              <a:rPr lang="en-US" sz="1400" dirty="0" smtClean="0"/>
              <a:t> – updates to handbook,</a:t>
            </a:r>
            <a:r>
              <a:rPr lang="en-US" sz="1400" baseline="0" dirty="0" smtClean="0"/>
              <a:t> insurance, retirement,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BO – Bookstore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Teambuilding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Robotics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Procedures, - TA, Timesheets, dept. codes Purchase orders,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Marketing &amp; recruiting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Branding – college letter head, </a:t>
            </a:r>
            <a:r>
              <a:rPr lang="en-US" sz="1400" baseline="0" dirty="0" err="1" smtClean="0"/>
              <a:t>PPTs</a:t>
            </a:r>
            <a:r>
              <a:rPr lang="en-US" sz="1400" baseline="0" dirty="0" smtClean="0"/>
              <a:t>, 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Faculty – promote course, recruiting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Student Success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err="1" smtClean="0"/>
              <a:t>LRC</a:t>
            </a:r>
            <a:r>
              <a:rPr lang="en-US" sz="1400" baseline="0" dirty="0" smtClean="0"/>
              <a:t>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Referrals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First Year Seminar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CAMS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Windows</a:t>
            </a:r>
            <a:r>
              <a:rPr lang="en-US" sz="1400" baseline="0" dirty="0" smtClean="0"/>
              <a:t> 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Moodle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aseline="0" dirty="0" smtClean="0"/>
              <a:t>Email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67AF2-97C7-4F9E-869F-44B3444976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882D-056A-490B-8F1F-F0E5E73D9F05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1AC7-C7C7-4538-855E-3317693BDC64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FEA2-ECDA-46B1-B8EB-BCC1C18D5711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34C2-9CF6-4AF1-8547-2F7861ECBCD2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CF02-1FF8-4A9F-AB82-32C880DEADC8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36A7-037D-4BCF-BEF6-AB4A19DDABF9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6A66-26FF-486B-8851-813FF45D462F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DC9A-8352-4ABE-AD21-61C0D975A22E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5658-DA79-4818-A9A1-EB13053242B8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776-775B-4EB4-B11F-D53400862DE0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C56A-3976-4694-B842-ABB9335465F7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CA63-40EE-4634-9B7E-DC70DA7357B9}" type="datetime1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3EDC-5219-45EC-9A83-85936E15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3-College%20is%20not%20welcoming.pptx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proquest.com/docview/1021175647?accountid=458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14" name="Picture 13" descr="stacked log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990600"/>
            <a:ext cx="2653474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2971800"/>
            <a:ext cx="792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Sharing Wisdom:</a:t>
            </a:r>
          </a:p>
          <a:p>
            <a:pPr algn="ctr"/>
            <a:r>
              <a:rPr lang="en-US" sz="4000" b="1" dirty="0" smtClean="0"/>
              <a:t>Effective Faculty Orientations</a:t>
            </a:r>
          </a:p>
          <a:p>
            <a:pPr algn="ctr"/>
            <a:endParaRPr lang="en-US" sz="3600" b="1" dirty="0"/>
          </a:p>
          <a:p>
            <a:pPr algn="ctr"/>
            <a:r>
              <a:rPr lang="en-US" sz="2800" b="1" dirty="0" smtClean="0"/>
              <a:t>Chief Academic Officers Annual Meeting</a:t>
            </a:r>
          </a:p>
          <a:p>
            <a:pPr algn="ctr"/>
            <a:r>
              <a:rPr lang="en-US" sz="2800" b="1" dirty="0" smtClean="0"/>
              <a:t>July 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52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Sample Activities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/>
              <a:t>Team building activities</a:t>
            </a:r>
          </a:p>
          <a:p>
            <a:pPr lvl="1"/>
            <a:r>
              <a:rPr lang="en-US" sz="2900" dirty="0" smtClean="0"/>
              <a:t>Robotics</a:t>
            </a:r>
          </a:p>
          <a:p>
            <a:pPr lvl="1"/>
            <a:r>
              <a:rPr lang="en-US" sz="2900" dirty="0" smtClean="0"/>
              <a:t>Scavenger hunt </a:t>
            </a:r>
          </a:p>
          <a:p>
            <a:pPr lvl="1"/>
            <a:r>
              <a:rPr lang="en-US" sz="2900" dirty="0" smtClean="0">
                <a:hlinkClick r:id="rId5" action="ppaction://hlinkpres?slideindex=1&amp;slidetitle="/>
              </a:rPr>
              <a:t>Problem solving</a:t>
            </a:r>
            <a:endParaRPr lang="en-US" sz="2900" dirty="0"/>
          </a:p>
          <a:p>
            <a:r>
              <a:rPr lang="en-US" sz="3300" dirty="0" smtClean="0"/>
              <a:t>Technology</a:t>
            </a:r>
          </a:p>
          <a:p>
            <a:pPr lvl="1"/>
            <a:r>
              <a:rPr lang="en-US" sz="2900" dirty="0" smtClean="0"/>
              <a:t>Workshops on MS Office 2010</a:t>
            </a:r>
          </a:p>
          <a:p>
            <a:pPr lvl="1"/>
            <a:r>
              <a:rPr lang="en-US" sz="2900" dirty="0" smtClean="0"/>
              <a:t>Moodle Workshops</a:t>
            </a:r>
          </a:p>
          <a:p>
            <a:pPr lvl="1"/>
            <a:r>
              <a:rPr lang="en-US" sz="2900" dirty="0" smtClean="0"/>
              <a:t>Distance Ed Team (</a:t>
            </a:r>
            <a:r>
              <a:rPr lang="en-US" sz="2900" dirty="0" err="1" smtClean="0"/>
              <a:t>iSpring</a:t>
            </a:r>
            <a:r>
              <a:rPr lang="en-US" sz="2900" dirty="0" smtClean="0"/>
              <a:t>, electronic flashcards, </a:t>
            </a:r>
            <a:r>
              <a:rPr lang="en-US" sz="2900" dirty="0" err="1" smtClean="0"/>
              <a:t>cLive</a:t>
            </a:r>
            <a:r>
              <a:rPr lang="en-US" sz="2900" dirty="0" smtClean="0"/>
              <a:t>)</a:t>
            </a:r>
          </a:p>
          <a:p>
            <a:r>
              <a:rPr lang="en-US" sz="3300" dirty="0"/>
              <a:t>Faculty </a:t>
            </a:r>
            <a:r>
              <a:rPr lang="en-US" sz="3300" dirty="0" smtClean="0"/>
              <a:t>outreach/village visits</a:t>
            </a:r>
          </a:p>
          <a:p>
            <a:r>
              <a:rPr lang="en-US" sz="3300" dirty="0" smtClean="0"/>
              <a:t>Dean’s Council</a:t>
            </a:r>
          </a:p>
        </p:txBody>
      </p:sp>
    </p:spTree>
    <p:extLst>
      <p:ext uri="{BB962C8B-B14F-4D97-AF65-F5344CB8AC3E}">
        <p14:creationId xmlns:p14="http://schemas.microsoft.com/office/powerpoint/2010/main" val="17992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GUEST SPEAKERS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Principles of Adult Learning </a:t>
            </a:r>
          </a:p>
          <a:p>
            <a:r>
              <a:rPr lang="en-US" sz="2800" dirty="0" smtClean="0"/>
              <a:t>Instructional Design</a:t>
            </a:r>
          </a:p>
          <a:p>
            <a:r>
              <a:rPr lang="en-US" sz="2800" dirty="0" smtClean="0"/>
              <a:t>Hidden Disabilities and Assistive Technology</a:t>
            </a:r>
          </a:p>
          <a:p>
            <a:r>
              <a:rPr lang="en-US" sz="2800" dirty="0" smtClean="0"/>
              <a:t>Suicide Prevention</a:t>
            </a:r>
          </a:p>
          <a:p>
            <a:r>
              <a:rPr lang="en-US" sz="2800" dirty="0" smtClean="0"/>
              <a:t>Academic Advising</a:t>
            </a:r>
          </a:p>
          <a:p>
            <a:r>
              <a:rPr lang="en-US" sz="2800" dirty="0" smtClean="0"/>
              <a:t>Culture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553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FALL 2014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38199"/>
            <a:ext cx="8610600" cy="5638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2 Days – </a:t>
            </a:r>
            <a:r>
              <a:rPr lang="en-US" b="1" dirty="0"/>
              <a:t>F</a:t>
            </a:r>
            <a:r>
              <a:rPr lang="en-US" b="1" dirty="0" smtClean="0"/>
              <a:t>aculty &amp; staff </a:t>
            </a:r>
          </a:p>
          <a:p>
            <a:r>
              <a:rPr lang="en-US" b="1" dirty="0" smtClean="0"/>
              <a:t>1 Day – Workshops for faculty by faculty</a:t>
            </a:r>
          </a:p>
          <a:p>
            <a:pPr lvl="1"/>
            <a:r>
              <a:rPr lang="en-US" dirty="0" smtClean="0"/>
              <a:t>Advising</a:t>
            </a:r>
          </a:p>
          <a:p>
            <a:pPr lvl="1"/>
            <a:r>
              <a:rPr lang="en-US" dirty="0" smtClean="0"/>
              <a:t>Faculty Roles &amp; Accreditation Standards</a:t>
            </a:r>
          </a:p>
          <a:p>
            <a:pPr lvl="1"/>
            <a:r>
              <a:rPr lang="en-US" dirty="0" smtClean="0"/>
              <a:t>Department Meetings</a:t>
            </a:r>
          </a:p>
          <a:p>
            <a:pPr lvl="1"/>
            <a:r>
              <a:rPr lang="en-US" dirty="0" smtClean="0"/>
              <a:t>Curriculum Innovation: Ideas for integrating culture and technology in the classroom</a:t>
            </a:r>
          </a:p>
          <a:p>
            <a:pPr lvl="1"/>
            <a:r>
              <a:rPr lang="en-US" dirty="0" smtClean="0"/>
              <a:t>Wish lists for coming year (budget)</a:t>
            </a:r>
          </a:p>
          <a:p>
            <a:r>
              <a:rPr lang="en-US" b="1" dirty="0" smtClean="0"/>
              <a:t>1 Day – “Elective” Workshops</a:t>
            </a:r>
          </a:p>
          <a:p>
            <a:pPr lvl="1"/>
            <a:r>
              <a:rPr lang="en-US" dirty="0" smtClean="0"/>
              <a:t>OSHA Overview			- </a:t>
            </a:r>
            <a:r>
              <a:rPr lang="en-US" dirty="0" err="1" smtClean="0"/>
              <a:t>FERPA</a:t>
            </a:r>
            <a:endParaRPr lang="en-US" dirty="0" smtClean="0"/>
          </a:p>
          <a:p>
            <a:pPr lvl="1"/>
            <a:r>
              <a:rPr lang="en-US" dirty="0" err="1" smtClean="0"/>
              <a:t>Valic</a:t>
            </a:r>
            <a:r>
              <a:rPr lang="en-US" dirty="0" smtClean="0"/>
              <a:t> (Retirement)		- Rosetta Stone</a:t>
            </a:r>
          </a:p>
          <a:p>
            <a:pPr lvl="1"/>
            <a:r>
              <a:rPr lang="en-US" dirty="0" smtClean="0"/>
              <a:t>Technology/Netiquette		- First Aid/CPR</a:t>
            </a:r>
          </a:p>
          <a:p>
            <a:pPr lvl="1"/>
            <a:r>
              <a:rPr lang="en-US" dirty="0" smtClean="0"/>
              <a:t>Green Team</a:t>
            </a:r>
          </a:p>
          <a:p>
            <a:pPr lvl="1"/>
            <a:r>
              <a:rPr lang="en-US" dirty="0" err="1" smtClean="0"/>
              <a:t>HR</a:t>
            </a:r>
            <a:r>
              <a:rPr lang="en-US" dirty="0" smtClean="0"/>
              <a:t> Question &amp; Answers</a:t>
            </a:r>
          </a:p>
          <a:p>
            <a:pPr lvl="1"/>
            <a:r>
              <a:rPr lang="en-US" dirty="0" smtClean="0"/>
              <a:t>CAMS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ADJUNCT FACULTY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Online Orientation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Introduction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Getting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Responsibilities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Contacts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Resources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Policies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CAMS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MyCampus</a:t>
            </a:r>
            <a:r>
              <a:rPr lang="en-US" dirty="0" smtClean="0"/>
              <a:t> (Moodle)</a:t>
            </a:r>
          </a:p>
          <a:p>
            <a:r>
              <a:rPr lang="en-US" dirty="0" smtClean="0"/>
              <a:t>In-person/teleconference</a:t>
            </a:r>
          </a:p>
        </p:txBody>
      </p:sp>
    </p:spTree>
    <p:extLst>
      <p:ext uri="{BB962C8B-B14F-4D97-AF65-F5344CB8AC3E}">
        <p14:creationId xmlns:p14="http://schemas.microsoft.com/office/powerpoint/2010/main" val="2568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FACULTY MENTORSHIP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267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Full-time faculty</a:t>
            </a:r>
          </a:p>
          <a:p>
            <a:pPr lvl="1"/>
            <a:r>
              <a:rPr lang="en-US" sz="3200" dirty="0" smtClean="0"/>
              <a:t>New faculty are assigned a faculty mentor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pPr lvl="2"/>
            <a:r>
              <a:rPr lang="en-US" sz="2800" dirty="0" smtClean="0"/>
              <a:t>Help establish relationships </a:t>
            </a:r>
            <a:r>
              <a:rPr lang="en-US" sz="2800" dirty="0"/>
              <a:t>with </a:t>
            </a:r>
            <a:r>
              <a:rPr lang="en-US" sz="2800" dirty="0" smtClean="0"/>
              <a:t>colleagues</a:t>
            </a:r>
          </a:p>
          <a:p>
            <a:pPr lvl="2"/>
            <a:r>
              <a:rPr lang="en-US" sz="2800" dirty="0" smtClean="0"/>
              <a:t>Introduce </a:t>
            </a:r>
            <a:r>
              <a:rPr lang="en-US" sz="2800" dirty="0"/>
              <a:t>the institutional framework as well as responsibilities of a faculty </a:t>
            </a:r>
            <a:r>
              <a:rPr lang="en-US" sz="2800" dirty="0" smtClean="0"/>
              <a:t>member </a:t>
            </a:r>
          </a:p>
          <a:p>
            <a:pPr lvl="2"/>
            <a:r>
              <a:rPr lang="en-US" sz="2800" dirty="0"/>
              <a:t>O</a:t>
            </a:r>
            <a:r>
              <a:rPr lang="en-US" sz="2800" dirty="0" smtClean="0"/>
              <a:t>rient </a:t>
            </a:r>
            <a:r>
              <a:rPr lang="en-US" sz="2800" dirty="0"/>
              <a:t>the newcomer to the </a:t>
            </a:r>
            <a:r>
              <a:rPr lang="en-US" sz="2800" dirty="0" smtClean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66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FACULTY MENTORSHIP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3505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Adjunct faculty</a:t>
            </a:r>
          </a:p>
          <a:p>
            <a:pPr lvl="1"/>
            <a:r>
              <a:rPr lang="en-US" sz="3200" dirty="0" smtClean="0"/>
              <a:t>Adjuncts are assigned a supervising faculty </a:t>
            </a:r>
          </a:p>
          <a:p>
            <a:pPr lvl="2"/>
            <a:r>
              <a:rPr lang="en-US" sz="2800" dirty="0" smtClean="0"/>
              <a:t>Establish connection and sense of belonging to ‘college family’ </a:t>
            </a:r>
          </a:p>
          <a:p>
            <a:pPr lvl="2"/>
            <a:r>
              <a:rPr lang="en-US" sz="2800" dirty="0" smtClean="0"/>
              <a:t>Supervision &amp; evaluation</a:t>
            </a:r>
          </a:p>
          <a:p>
            <a:pPr lvl="2"/>
            <a:r>
              <a:rPr lang="en-US" sz="2800" dirty="0" smtClean="0"/>
              <a:t>Technology and instructional support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REFERENCES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Law</a:t>
            </a:r>
            <a:r>
              <a:rPr lang="en-US" sz="2000" dirty="0"/>
              <a:t>, A. V., PhD., </a:t>
            </a:r>
            <a:r>
              <a:rPr lang="en-US" sz="2000" dirty="0" err="1"/>
              <a:t>Jackevicius</a:t>
            </a:r>
            <a:r>
              <a:rPr lang="en-US" sz="2000" dirty="0"/>
              <a:t>, Cynthia</a:t>
            </a:r>
            <a:r>
              <a:rPr lang="en-US" sz="2000" dirty="0" smtClean="0"/>
              <a:t>, </a:t>
            </a:r>
            <a:r>
              <a:rPr lang="en-US" sz="2000" dirty="0" err="1" smtClean="0"/>
              <a:t>PharmD</a:t>
            </a:r>
            <a:r>
              <a:rPr lang="en-US" sz="2000" dirty="0" smtClean="0"/>
              <a:t>., </a:t>
            </a:r>
            <a:r>
              <a:rPr lang="en-US" sz="2000" dirty="0" err="1" smtClean="0"/>
              <a:t>M.Sc</a:t>
            </a:r>
            <a:r>
              <a:rPr lang="en-US" sz="2000" dirty="0"/>
              <a:t>, Le, J., </a:t>
            </a:r>
            <a:r>
              <a:rPr lang="en-US" sz="2000" dirty="0" err="1"/>
              <a:t>PharmD</a:t>
            </a:r>
            <a:r>
              <a:rPr lang="en-US" sz="2000" dirty="0"/>
              <a:t>., Murray, W. I., PhD., Hess, K., </a:t>
            </a:r>
            <a:r>
              <a:rPr lang="en-US" sz="2000" dirty="0" err="1"/>
              <a:t>PharmD</a:t>
            </a:r>
            <a:r>
              <a:rPr lang="en-US" sz="2000" dirty="0"/>
              <a:t>., Pham, D. Q., </a:t>
            </a:r>
            <a:r>
              <a:rPr lang="en-US" sz="2000" dirty="0" err="1"/>
              <a:t>PharmD</a:t>
            </a:r>
            <a:r>
              <a:rPr lang="en-US" sz="2000" dirty="0"/>
              <a:t>., &amp; Min, D. I., </a:t>
            </a:r>
            <a:r>
              <a:rPr lang="en-US" sz="2000" dirty="0" err="1"/>
              <a:t>PharmD</a:t>
            </a:r>
            <a:r>
              <a:rPr lang="en-US" sz="2000" dirty="0"/>
              <a:t>. (2012). Impact of a faculty orientation and development committee. American Journal of Pharmaceutical Education, 76(1), 1-3. Retrieved from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search.proquest.com/docview/1021175647?accountid=458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/>
              <a:t>Schönwetter</a:t>
            </a:r>
            <a:r>
              <a:rPr lang="en-US" sz="2000" dirty="0"/>
              <a:t>, </a:t>
            </a:r>
            <a:r>
              <a:rPr lang="en-US" sz="2000" dirty="0" err="1"/>
              <a:t>D.,J</a:t>
            </a:r>
            <a:r>
              <a:rPr lang="en-US" sz="2000" dirty="0"/>
              <a:t>., &amp; </a:t>
            </a:r>
            <a:r>
              <a:rPr lang="en-US" sz="2000" dirty="0" err="1"/>
              <a:t>Nazarko</a:t>
            </a:r>
            <a:r>
              <a:rPr lang="en-US" sz="2000" dirty="0"/>
              <a:t>, O. (2008). Investing in our next generation: Overview of orientation and workshop programs for newly hired faculty in Canadian universities (part 1). The Journal of Faculty Development, 22(3), 214-222. Retrieved from http://search.proquest.com/docview/214588954?accountid=458</a:t>
            </a:r>
          </a:p>
          <a:p>
            <a:pPr marL="0" indent="0">
              <a:buNone/>
            </a:pPr>
            <a:r>
              <a:rPr lang="en-US" sz="2000" dirty="0" smtClean="0"/>
              <a:t>Savage, H., Karp, R.,  &amp; Logue, R. (2004). Faculty mentorship at colleges and universities. College Teaching 52(1).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6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It’s your turn to share your wisdom!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dirty="0" smtClean="0"/>
              <a:t>What orientation format does your institution use?</a:t>
            </a:r>
          </a:p>
          <a:p>
            <a:pPr algn="ctr"/>
            <a:r>
              <a:rPr lang="en-US" sz="3600" dirty="0" smtClean="0"/>
              <a:t>What have been successful practices?</a:t>
            </a:r>
            <a:endParaRPr lang="en-US" sz="3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9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NEW FACULTY ORIENTATION - PURPOSE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introduction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mission, culture, programs, resources,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at Columbia College Chicago (2 days)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acquaint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faculty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many resources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Georgia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Gwynnett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College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offer (13 days)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Faculty Orientation program is intended to introduce new faculty to the Academic culture at Whitman College and to assist new faculty in final preparations for the academic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year (3 days)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NFO</a:t>
            </a:r>
            <a:r>
              <a:rPr lang="en-US" sz="3600" b="1" dirty="0" smtClean="0"/>
              <a:t> - PURPOSE, Cont’d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295399"/>
            <a:ext cx="8991600" cy="4038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 one another and to provide basic information about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Cornell College.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Orientation sessions continue throughout the first year, focusing on topics of interest such as grading standards, writing assignments, the faculty governance system, advising, and writing letters 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(1 week) </a:t>
            </a:r>
          </a:p>
          <a:p>
            <a:pPr marL="0" indent="0" algn="ctr">
              <a:buNone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pPr marL="0" indent="0" algn="ctr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FSU College of Medicine recognizes the importance of an orientation program to provide professional support and familiarity with the mission, infrastructure, policies, and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...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faculty orientation program notebook is designed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...</a:t>
            </a:r>
          </a:p>
        </p:txBody>
      </p:sp>
    </p:spTree>
    <p:extLst>
      <p:ext uri="{BB962C8B-B14F-4D97-AF65-F5344CB8AC3E}">
        <p14:creationId xmlns:p14="http://schemas.microsoft.com/office/powerpoint/2010/main" val="3080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6510" y="2209800"/>
            <a:ext cx="862889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faculty orientations vary in format and content, reflecting the diversity of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0193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ORIENTATION TOPICS - CATEGORIES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91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Policy &amp; Procedures</a:t>
            </a:r>
          </a:p>
          <a:p>
            <a:r>
              <a:rPr lang="en-US" sz="3600" dirty="0" smtClean="0"/>
              <a:t>Technology</a:t>
            </a:r>
          </a:p>
          <a:p>
            <a:pPr lvl="1"/>
            <a:r>
              <a:rPr lang="en-US" dirty="0" smtClean="0"/>
              <a:t>Use of electronic administrative systems</a:t>
            </a:r>
          </a:p>
          <a:p>
            <a:pPr lvl="1"/>
            <a:r>
              <a:rPr lang="en-US" dirty="0" smtClean="0"/>
              <a:t>Use of instructional electronic infrastructure</a:t>
            </a:r>
          </a:p>
          <a:p>
            <a:r>
              <a:rPr lang="en-US" sz="3600" dirty="0" smtClean="0"/>
              <a:t>Pedagogy</a:t>
            </a:r>
          </a:p>
          <a:p>
            <a:r>
              <a:rPr lang="en-US" sz="3600" dirty="0" smtClean="0"/>
              <a:t>Regulatory Compliance</a:t>
            </a:r>
          </a:p>
          <a:p>
            <a:r>
              <a:rPr lang="en-US" sz="3600" dirty="0" smtClean="0"/>
              <a:t>Social Interaction/Team Building</a:t>
            </a:r>
          </a:p>
          <a:p>
            <a:r>
              <a:rPr lang="en-US" sz="3600" dirty="0" smtClean="0"/>
              <a:t>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IḶISAĠVIK FACULTY &amp; STAFF ORIENTATIONS 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9180"/>
            <a:ext cx="8063674" cy="5614154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full-time faculty</a:t>
            </a:r>
          </a:p>
          <a:p>
            <a:r>
              <a:rPr lang="en-US" sz="3600" dirty="0" smtClean="0"/>
              <a:t>Returning full-time faculty</a:t>
            </a:r>
          </a:p>
          <a:p>
            <a:r>
              <a:rPr lang="en-US" sz="3600" dirty="0" smtClean="0"/>
              <a:t>Adjunct faculty on-site</a:t>
            </a:r>
          </a:p>
          <a:p>
            <a:r>
              <a:rPr lang="en-US" sz="3600" dirty="0" smtClean="0"/>
              <a:t>Adjunct faculty off-site</a:t>
            </a:r>
          </a:p>
          <a:p>
            <a:r>
              <a:rPr lang="en-US" sz="3600" dirty="0" smtClean="0"/>
              <a:t>Staff</a:t>
            </a:r>
          </a:p>
          <a:p>
            <a:r>
              <a:rPr lang="en-US" sz="3600" dirty="0" smtClean="0"/>
              <a:t>Administration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Challenge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/>
              <a:t>Individual needs/relevance for all</a:t>
            </a:r>
          </a:p>
        </p:txBody>
      </p:sp>
    </p:spTree>
    <p:extLst>
      <p:ext uri="{BB962C8B-B14F-4D97-AF65-F5344CB8AC3E}">
        <p14:creationId xmlns:p14="http://schemas.microsoft.com/office/powerpoint/2010/main" val="29610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IḶISAĠVIK FACULTY &amp; STAFF ORIENTATION </a:t>
            </a:r>
            <a:endParaRPr lang="en-US" sz="36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70782612"/>
              </p:ext>
            </p:extLst>
          </p:nvPr>
        </p:nvGraphicFramePr>
        <p:xfrm>
          <a:off x="616363" y="1059180"/>
          <a:ext cx="7835074" cy="480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967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Staff Orientation Fall 2012\_DSC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65" y="2562796"/>
            <a:ext cx="6122961" cy="4066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887763" cy="3249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465003"/>
            <a:ext cx="36022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Faculty</a:t>
            </a:r>
            <a:endParaRPr lang="en-US" sz="8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2" y="4191000"/>
            <a:ext cx="2470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Staff</a:t>
            </a:r>
            <a:endParaRPr lang="en-US" sz="80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5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now trac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9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6488668"/>
            <a:ext cx="22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www.ilisagvik.edu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28339"/>
            <a:ext cx="1008890" cy="697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52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FALL ORIENTATIONS – COMMON ELEMENTS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Welcome-back breakfast**</a:t>
            </a:r>
          </a:p>
          <a:p>
            <a:r>
              <a:rPr lang="en-US" sz="3300" dirty="0" smtClean="0"/>
              <a:t>Department presentations – accomplishments**</a:t>
            </a:r>
          </a:p>
          <a:p>
            <a:r>
              <a:rPr lang="en-US" sz="3300" dirty="0" smtClean="0"/>
              <a:t>Review of strategic plan**</a:t>
            </a:r>
          </a:p>
          <a:p>
            <a:r>
              <a:rPr lang="en-US" sz="3300" dirty="0" smtClean="0"/>
              <a:t>Human Resources, Q&amp;A**</a:t>
            </a:r>
          </a:p>
          <a:p>
            <a:r>
              <a:rPr lang="en-US" sz="3300" dirty="0" smtClean="0"/>
              <a:t>Business office**</a:t>
            </a:r>
          </a:p>
          <a:p>
            <a:r>
              <a:rPr lang="en-US" sz="3300" dirty="0"/>
              <a:t>Team </a:t>
            </a:r>
            <a:r>
              <a:rPr lang="en-US" sz="3300" dirty="0" smtClean="0"/>
              <a:t>building activities**</a:t>
            </a:r>
            <a:endParaRPr lang="en-US" sz="3300" dirty="0"/>
          </a:p>
          <a:p>
            <a:r>
              <a:rPr lang="en-US" sz="3300" dirty="0" smtClean="0"/>
              <a:t>Library orientation (Community resources)*</a:t>
            </a:r>
          </a:p>
          <a:p>
            <a:r>
              <a:rPr lang="en-US" sz="3300" dirty="0" smtClean="0"/>
              <a:t>Marketing &amp; Recruiting**</a:t>
            </a:r>
          </a:p>
          <a:p>
            <a:r>
              <a:rPr lang="en-US" sz="3300" dirty="0" smtClean="0"/>
              <a:t>Student Success Center**</a:t>
            </a:r>
          </a:p>
          <a:p>
            <a:r>
              <a:rPr lang="en-US" sz="3300" dirty="0" smtClean="0"/>
              <a:t>Technology**</a:t>
            </a:r>
          </a:p>
          <a:p>
            <a:r>
              <a:rPr lang="en-US" sz="3300" dirty="0"/>
              <a:t>Faculty </a:t>
            </a:r>
            <a:r>
              <a:rPr lang="en-US" sz="3300" dirty="0" smtClean="0"/>
              <a:t>Outreach*</a:t>
            </a:r>
          </a:p>
          <a:p>
            <a:r>
              <a:rPr lang="en-US" sz="3300" dirty="0" smtClean="0"/>
              <a:t>Dean’s Council*</a:t>
            </a:r>
          </a:p>
          <a:p>
            <a:r>
              <a:rPr lang="en-US" sz="3300" dirty="0" smtClean="0"/>
              <a:t>Closing potluck, barbeque, etc.**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FD4F966D77B4CB5C744CD10045C68" ma:contentTypeVersion="2" ma:contentTypeDescription="Create a new document." ma:contentTypeScope="" ma:versionID="566e67ba45a91cbcc8a4959ff0dcb254">
  <xsd:schema xmlns:xsd="http://www.w3.org/2001/XMLSchema" xmlns:xs="http://www.w3.org/2001/XMLSchema" xmlns:p="http://schemas.microsoft.com/office/2006/metadata/properties" xmlns:ns2="883de5d1-f789-4d3a-8862-b6fadebe4854" targetNamespace="http://schemas.microsoft.com/office/2006/metadata/properties" ma:root="true" ma:fieldsID="c73410df04d65f456c68f91ca50a2468" ns2:_="">
    <xsd:import namespace="883de5d1-f789-4d3a-8862-b6fadebe485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ate_x0020_Pso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de5d1-f789-4d3a-8862-b6fadebe485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/>
      </xsd:simpleType>
    </xsd:element>
    <xsd:element name="Date_x0020_Psoted" ma:index="9" nillable="true" ma:displayName="Date Posted" ma:default="2014-08-24T00:00:00Z" ma:format="DateOnly" ma:internalName="Date_x0020_Pso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83de5d1-f789-4d3a-8862-b6fadebe4854">Wisdom Sharing: Effective Faculty Orientation by Dr. Birgit Meany, AVP, Ilisagvik College.
Description: Orientation is an opportunity to set the tone for the academic year. This session provided examples of faculty orientation for full-time and part-time faculty. 
</Description0>
    <Date_x0020_Psoted xmlns="883de5d1-f789-4d3a-8862-b6fadebe4854">2014-08-24T00:00:00+00:00</Date_x0020_Psoted>
  </documentManagement>
</p:properties>
</file>

<file path=customXml/itemProps1.xml><?xml version="1.0" encoding="utf-8"?>
<ds:datastoreItem xmlns:ds="http://schemas.openxmlformats.org/officeDocument/2006/customXml" ds:itemID="{E01A7843-5B8D-41F9-81DF-89F4D5575A45}"/>
</file>

<file path=customXml/itemProps2.xml><?xml version="1.0" encoding="utf-8"?>
<ds:datastoreItem xmlns:ds="http://schemas.openxmlformats.org/officeDocument/2006/customXml" ds:itemID="{F0A9C0EF-A1D2-433F-AEB1-03AB9DDD41F4}"/>
</file>

<file path=customXml/itemProps3.xml><?xml version="1.0" encoding="utf-8"?>
<ds:datastoreItem xmlns:ds="http://schemas.openxmlformats.org/officeDocument/2006/customXml" ds:itemID="{49521208-26A0-4B58-8BC4-D7C6133E0A47}"/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931</Words>
  <Application>Microsoft Office PowerPoint</Application>
  <PresentationFormat>On-screen Show (4:3)</PresentationFormat>
  <Paragraphs>198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Ilisagvik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</dc:creator>
  <cp:lastModifiedBy>Deborah His His iIs Thunder</cp:lastModifiedBy>
  <cp:revision>109</cp:revision>
  <dcterms:created xsi:type="dcterms:W3CDTF">2011-03-30T02:16:40Z</dcterms:created>
  <dcterms:modified xsi:type="dcterms:W3CDTF">2014-07-30T16:44:57Z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0x010100521FD4F966D77B4CB5C744CD10045C68</vt:lpwstr>
  </property>
</Properties>
</file>